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 Black"/>
      <p:bold r:id="rId22"/>
      <p:boldItalic r:id="rId23"/>
    </p:embeddedFont>
    <p:embeddedFont>
      <p:font typeface="Roboto Medium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Black-bold.fntdata"/><Relationship Id="rId21" Type="http://schemas.openxmlformats.org/officeDocument/2006/relationships/slide" Target="slides/slide16.xml"/><Relationship Id="rId24" Type="http://schemas.openxmlformats.org/officeDocument/2006/relationships/font" Target="fonts/RobotoMedium-regular.fntdata"/><Relationship Id="rId23" Type="http://schemas.openxmlformats.org/officeDocument/2006/relationships/font" Target="fonts/RobotoBlack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edium-italic.fntdata"/><Relationship Id="rId25" Type="http://schemas.openxmlformats.org/officeDocument/2006/relationships/font" Target="fonts/RobotoMedium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oboto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32ede498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132ede498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32ede4988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32ede4988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32ede4988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32ede4988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32ede4988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32ede4988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2ede4988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32ede4988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2ede4988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2ede4988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32ede4988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32ede4988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2ede4988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32ede4988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2ede4988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2ede4988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32ede4988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32ede4988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32ede4988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32ede4988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32ede49880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32ede49880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2ede49880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32ede49880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32ede4988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32ede4988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2ede49880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2ede4988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32ede4988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32ede4988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tion 5">
  <p:cSld name="Option 5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47875" y="4209750"/>
            <a:ext cx="2506724" cy="57792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hyperlink" Target="https://datastudio.google.com/u/0/reporting/9b257e90-3169-4e7b-a465-c00bdc69ebeb/page/p_3zeitdrqnc" TargetMode="External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miro.com/welcomeonboard/a3hxS1dUTElkVkh6Q0pJYUh0S2pJZ2tkMVRwY0FPanFpOFFXdjh2aFlKSjZsWHZmd3dVNUtDTTk1UnZ3U0JiSXwzMDc0NDU3MzUyNzIxNDkzNjMy?invite_link_id=97918735382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atastudio.google.com/u/0/reporting/9b257e90-3169-4e7b-a465-c00bdc69ebeb/page/p_3zeitdrqnc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xd.adobe.com/view/55232e1d-c6b8-412a-b0b4-f462bba63616-0070/" TargetMode="External"/><Relationship Id="rId4" Type="http://schemas.openxmlformats.org/officeDocument/2006/relationships/image" Target="../media/image14.jpg"/><Relationship Id="rId5" Type="http://schemas.openxmlformats.org/officeDocument/2006/relationships/hyperlink" Target="https://xd.adobe.com/view/55232e1d-c6b8-412a-b0b4-f462bba63616-0070/" TargetMode="External"/><Relationship Id="rId6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miro.com/welcomeonboard/a3hxS1dUTElkVkh6Q0pJYUh0S2pJZ2tkMVRwY0FPanFpOFFXdjh2aFlKSjZsWHZmd3dVNUtDTTk1UnZ3U0JiSXwzMDc0NDU3MzUyNzIxNDkzNjMy?invite_link_id=97918735382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atastudio.google.com/u/0/reporting/9b257e90-3169-4e7b-a465-c00bdc69ebeb/page/p_3zeitdrqnc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xd.adobe.com/view/55232e1d-c6b8-412a-b0b4-f462bba63616-0070/" TargetMode="External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miro.com/welcomeonboard/a3hxS1dUTElkVkh6Q0pJYUh0S2pJZ2tkMVRwY0FPanFpOFFXdjh2aFlKSjZsWHZmd3dVNUtDTTk1UnZ3U0JiSXwzMDc0NDU3MzUyNzIxNDkzNjMy?invite_link_id=427067314256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atastudio.google.com/u/0/reporting/9b257e90-3169-4e7b-a465-c00bdc69ebeb/page/p_3zeitdrqnc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xd.adobe.com/view/55232e1d-c6b8-412a-b0b4-f462bba63616-0070/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miro.com/welcomeonboard/a3hxS1dUTElkVkh6Q0pJYUh0S2pJZ2tkMVRwY0FPanFpOFFXdjh2aFlKSjZsWHZmd3dVNUtDTTk1UnZ3U0JiSXwzMDc0NDU3MzUyNzIxNDkzNjMy?invite_link_id=97918735382" TargetMode="External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hyperlink" Target="https://datastudio.google.com/u/0/reporting/9b257e90-3169-4e7b-a465-c00bdc69ebeb/page/p_3zeitdrqnc" TargetMode="External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presentation/d/1DUJoknzbsebYHzanz2751svSPiU5GSPC1LnS50VcLmc/edit?usp=sharing" TargetMode="External"/><Relationship Id="rId4" Type="http://schemas.openxmlformats.org/officeDocument/2006/relationships/hyperlink" Target="https://docs.google.com/presentation/d/1DUJoknzbsebYHzanz2751svSPiU5GSPC1LnS50VcLmc/edit?usp=sharing" TargetMode="External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miro.com/welcomeonboard/a3hxS1dUTElkVkh6Q0pJYUh0S2pJZ2tkMVRwY0FPanFpOFFXdjh2aFlKSjZsWHZmd3dVNUtDTTk1UnZ3U0JiSXwzMDc0NDU3MzUyNzIxNDkzNjMy?invite_link_id=958050406091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/>
        </p:nvSpPr>
        <p:spPr>
          <a:xfrm>
            <a:off x="497012" y="2285775"/>
            <a:ext cx="3450000" cy="5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B89D"/>
              </a:buClr>
              <a:buSzPts val="2500"/>
              <a:buFont typeface="Open Sans"/>
              <a:buNone/>
            </a:pPr>
            <a:r>
              <a:rPr lang="en-GB" sz="2300">
                <a:solidFill>
                  <a:srgbClr val="52B89D"/>
                </a:solidFill>
                <a:latin typeface="Roboto Medium"/>
                <a:ea typeface="Roboto Medium"/>
                <a:cs typeface="Roboto Medium"/>
                <a:sym typeface="Roboto Medium"/>
              </a:rPr>
              <a:t>Patricia Pérez</a:t>
            </a:r>
            <a:endParaRPr sz="23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8" name="Google Shape;58;p14"/>
          <p:cNvSpPr txBox="1"/>
          <p:nvPr/>
        </p:nvSpPr>
        <p:spPr>
          <a:xfrm>
            <a:off x="573525" y="1842450"/>
            <a:ext cx="82011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2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Open Sans ExtraBold"/>
              <a:buNone/>
            </a:pPr>
            <a:r>
              <a:rPr lang="en-GB" sz="4500">
                <a:latin typeface="Roboto Black"/>
                <a:ea typeface="Roboto Black"/>
                <a:cs typeface="Roboto Black"/>
                <a:sym typeface="Roboto Black"/>
              </a:rPr>
              <a:t>UX Research</a:t>
            </a:r>
            <a:endParaRPr sz="45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497012" y="2809875"/>
            <a:ext cx="45159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>
                <a:latin typeface="Roboto"/>
                <a:ea typeface="Roboto"/>
                <a:cs typeface="Roboto"/>
                <a:sym typeface="Roboto"/>
              </a:rPr>
              <a:t>eCommerce | 2022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2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 ExtraBold"/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901" y="2169764"/>
            <a:ext cx="1450550" cy="1415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6850" y="2074325"/>
            <a:ext cx="4394026" cy="283065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Germany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584950" y="990200"/>
            <a:ext cx="80934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They </a:t>
            </a:r>
            <a:r>
              <a:rPr b="1" lang="en-GB" sz="1200">
                <a:solidFill>
                  <a:schemeClr val="dk1"/>
                </a:solidFill>
              </a:rPr>
              <a:t>focus on content 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They also look at the info </a:t>
            </a:r>
            <a:r>
              <a:rPr b="1" lang="en-GB" sz="1200">
                <a:solidFill>
                  <a:schemeClr val="dk1"/>
                </a:solidFill>
              </a:rPr>
              <a:t>navigating through the menu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599061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Insights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780592" y="4754742"/>
            <a:ext cx="1218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January 1st to May 17th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871817" y="4497892"/>
            <a:ext cx="225300" cy="225300"/>
          </a:xfrm>
          <a:prstGeom prst="ellipse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1160642" y="4497892"/>
            <a:ext cx="382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6728579" y="2133575"/>
            <a:ext cx="1526700" cy="1526700"/>
          </a:xfrm>
          <a:prstGeom prst="ellipse">
            <a:avLst/>
          </a:prstGeom>
          <a:noFill/>
          <a:ln cap="flat" cmpd="sng" w="28575">
            <a:solidFill>
              <a:srgbClr val="52B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84950" y="1066400"/>
            <a:ext cx="7910100" cy="21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607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Char char="●"/>
            </a:pPr>
            <a:r>
              <a:rPr lang="en-GB" sz="1220">
                <a:solidFill>
                  <a:schemeClr val="dk1"/>
                </a:solidFill>
              </a:rPr>
              <a:t>We are also tracking the content to understand in which pages the users are clicking more</a:t>
            </a:r>
            <a:endParaRPr sz="1220">
              <a:solidFill>
                <a:schemeClr val="dk1"/>
              </a:solidFill>
            </a:endParaRPr>
          </a:p>
          <a:p>
            <a:pPr indent="-306069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Font typeface="Roboto"/>
              <a:buChar char="○"/>
            </a:pPr>
            <a:r>
              <a:rPr lang="en-GB" sz="122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Page views</a:t>
            </a:r>
            <a:endParaRPr sz="12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6069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Font typeface="Roboto"/>
              <a:buChar char="○"/>
            </a:pPr>
            <a:r>
              <a:rPr lang="en-GB" sz="122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Time on page</a:t>
            </a:r>
            <a:endParaRPr sz="12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6069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Font typeface="Roboto"/>
              <a:buChar char="○"/>
            </a:pPr>
            <a:r>
              <a:rPr lang="en-GB" sz="122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Buttons</a:t>
            </a:r>
            <a:endParaRPr sz="12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607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Font typeface="Roboto"/>
              <a:buChar char="●"/>
            </a:pPr>
            <a:r>
              <a:rPr lang="en-GB" sz="122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are analyzing the user flow and exit pages to understand why they keep on the research stage and what is stopping them to jump to the shop </a:t>
            </a:r>
            <a:endParaRPr sz="12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Reminders: you have products on your cart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Cart abandoned email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Products you have seen email: “are you still interested?”</a:t>
            </a:r>
            <a:endParaRPr sz="122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Actions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Germany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Ideal User Flow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Germany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" name="Google Shape;89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966" y="1527150"/>
            <a:ext cx="8969274" cy="17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850" y="2074325"/>
            <a:ext cx="4394026" cy="283065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United Kingdom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584950" y="990200"/>
            <a:ext cx="80934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British </a:t>
            </a:r>
            <a:r>
              <a:rPr b="1"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avoid navigation</a:t>
            </a: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thought content pages and website menu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As they are well informed about this kind of products, they are </a:t>
            </a:r>
            <a:r>
              <a:rPr b="1"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more willing to buy.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599061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Insights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780592" y="4754742"/>
            <a:ext cx="1218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January 1st to May 17th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871817" y="4497892"/>
            <a:ext cx="225300" cy="225300"/>
          </a:xfrm>
          <a:prstGeom prst="ellipse">
            <a:avLst/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1160642" y="4497892"/>
            <a:ext cx="382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UK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4200" y="2129035"/>
            <a:ext cx="1603225" cy="154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/>
          <p:nvPr/>
        </p:nvSpPr>
        <p:spPr>
          <a:xfrm>
            <a:off x="6584000" y="2157075"/>
            <a:ext cx="1526700" cy="1526700"/>
          </a:xfrm>
          <a:prstGeom prst="ellipse">
            <a:avLst/>
          </a:prstGeom>
          <a:noFill/>
          <a:ln cap="flat" cmpd="sng" w="28575">
            <a:solidFill>
              <a:srgbClr val="52B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/>
        </p:nvSpPr>
        <p:spPr>
          <a:xfrm>
            <a:off x="584950" y="1066400"/>
            <a:ext cx="3431100" cy="21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607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20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Focus on online campaigns that drives  the user to the shop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Focus on showing cross and up selling products as we will do on the new pdp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Actions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United Kingdom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" name="Google Shape;112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1925" y="187400"/>
            <a:ext cx="1969582" cy="47567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9258" y="180053"/>
            <a:ext cx="1969575" cy="475665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United Kingdom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90950"/>
            <a:ext cx="8839200" cy="246688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Ideal User Flow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Spain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508750" y="837800"/>
            <a:ext cx="80934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</a:rPr>
              <a:t>Spanish people</a:t>
            </a:r>
            <a:r>
              <a:rPr lang="en-GB" sz="1200">
                <a:solidFill>
                  <a:schemeClr val="dk1"/>
                </a:solidFill>
              </a:rPr>
              <a:t> tends to get deep into details consulting the chatbot, downloading information or looking for content. </a:t>
            </a:r>
            <a:r>
              <a:rPr b="1" lang="en-GB" sz="1200">
                <a:solidFill>
                  <a:schemeClr val="dk1"/>
                </a:solidFill>
              </a:rPr>
              <a:t>They need to have all the info before going to the checkout.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They navigate through</a:t>
            </a:r>
            <a:r>
              <a:rPr b="1" lang="en-GB" sz="1200">
                <a:solidFill>
                  <a:schemeClr val="dk1"/>
                </a:solidFill>
              </a:rPr>
              <a:t> content pages </a:t>
            </a:r>
            <a:r>
              <a:rPr lang="en-GB" sz="1200">
                <a:solidFill>
                  <a:schemeClr val="dk1"/>
                </a:solidFill>
              </a:rPr>
              <a:t>and not through the menu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Next steps will be to obtain information about what spanish users are asking for in order to show all the info they need. (pre-sales, sales and support team)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584950" y="5398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Insights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780592" y="4754742"/>
            <a:ext cx="1218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January 1st to May 17th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871817" y="4497892"/>
            <a:ext cx="225300" cy="225300"/>
          </a:xfrm>
          <a:prstGeom prst="ellipse">
            <a:avLst/>
          </a:prstGeom>
          <a:solidFill>
            <a:srgbClr val="52B8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 txBox="1"/>
          <p:nvPr/>
        </p:nvSpPr>
        <p:spPr>
          <a:xfrm>
            <a:off x="1160642" y="4497892"/>
            <a:ext cx="382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" name="Google Shape;133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850" y="2074325"/>
            <a:ext cx="4394026" cy="283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6901" y="2169764"/>
            <a:ext cx="1450550" cy="141537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/>
          <p:nvPr/>
        </p:nvSpPr>
        <p:spPr>
          <a:xfrm>
            <a:off x="6728579" y="2133575"/>
            <a:ext cx="1526700" cy="1526700"/>
          </a:xfrm>
          <a:prstGeom prst="ellipse">
            <a:avLst/>
          </a:prstGeom>
          <a:noFill/>
          <a:ln cap="flat" cmpd="sng" w="28575">
            <a:solidFill>
              <a:srgbClr val="52B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Spain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584950" y="1066400"/>
            <a:ext cx="3280200" cy="20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Because of this we have created a </a:t>
            </a:r>
            <a:r>
              <a:rPr b="1" lang="en-GB" sz="1200">
                <a:solidFill>
                  <a:schemeClr val="dk1"/>
                </a:solidFill>
              </a:rPr>
              <a:t>new PDP and Shop</a:t>
            </a:r>
            <a:r>
              <a:rPr lang="en-GB" sz="1200">
                <a:solidFill>
                  <a:schemeClr val="dk1"/>
                </a:solidFill>
              </a:rPr>
              <a:t> showing some extra information (using pyramidal structure) to avoid a high bounce rate, increase confidence and guide the user to the checkout process in a smooth way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We also should create some content for this kind of user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Actions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4" name="Google Shape;144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18857" l="0" r="0" t="0"/>
          <a:stretch/>
        </p:blipFill>
        <p:spPr>
          <a:xfrm>
            <a:off x="4389450" y="187400"/>
            <a:ext cx="1445499" cy="4756726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Spain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" name="Google Shape;151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42000"/>
            <a:ext cx="8839198" cy="162806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Ideal User Flow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850" y="2074325"/>
            <a:ext cx="4394026" cy="283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France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584950" y="990200"/>
            <a:ext cx="80934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Frenchs consult the website navigation and product pages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They feel more comfortable contacting Wallbox before proceeding with their shopping experience throughout the website</a:t>
            </a: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599061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Insights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780592" y="4754742"/>
            <a:ext cx="1218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January 1st to May 17th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24"/>
          <p:cNvSpPr/>
          <p:nvPr/>
        </p:nvSpPr>
        <p:spPr>
          <a:xfrm>
            <a:off x="871817" y="4497892"/>
            <a:ext cx="225300" cy="225300"/>
          </a:xfrm>
          <a:prstGeom prst="ellipse">
            <a:avLst/>
          </a:prstGeom>
          <a:solidFill>
            <a:srgbClr val="6FA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4"/>
          <p:cNvSpPr txBox="1"/>
          <p:nvPr/>
        </p:nvSpPr>
        <p:spPr>
          <a:xfrm>
            <a:off x="1160642" y="4497892"/>
            <a:ext cx="382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0025" y="2155768"/>
            <a:ext cx="1526700" cy="156760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/>
          <p:nvPr/>
        </p:nvSpPr>
        <p:spPr>
          <a:xfrm>
            <a:off x="6728579" y="2133575"/>
            <a:ext cx="1526700" cy="1526700"/>
          </a:xfrm>
          <a:prstGeom prst="ellipse">
            <a:avLst/>
          </a:prstGeom>
          <a:noFill/>
          <a:ln cap="flat" cmpd="sng" w="28575">
            <a:solidFill>
              <a:srgbClr val="52B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/>
        </p:nvSpPr>
        <p:spPr>
          <a:xfrm>
            <a:off x="584950" y="1066400"/>
            <a:ext cx="4871700" cy="21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Presence of the chat on the whole website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Educational content like the stories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Actions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France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5" name="Google Shape;175;p2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975" r="2452" t="0"/>
          <a:stretch/>
        </p:blipFill>
        <p:spPr>
          <a:xfrm>
            <a:off x="798525" y="1780800"/>
            <a:ext cx="4658125" cy="30827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6275" y="287575"/>
            <a:ext cx="2110176" cy="45683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Ideal User Flow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6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France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4" name="Google Shape;184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725" y="1535800"/>
            <a:ext cx="8756101" cy="19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2150" y="2215541"/>
            <a:ext cx="1267150" cy="120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6850" y="2074325"/>
            <a:ext cx="4394026" cy="283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584950" y="990200"/>
            <a:ext cx="80934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They barely interact with the chatbot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They don’t dowload valuable content.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They</a:t>
            </a:r>
            <a:r>
              <a:rPr b="1"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use the top menu</a:t>
            </a:r>
            <a:endParaRPr b="1"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599061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Insights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780592" y="4754742"/>
            <a:ext cx="1218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January 1st to May 17th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871817" y="4497892"/>
            <a:ext cx="225300" cy="225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7"/>
          <p:cNvSpPr txBox="1"/>
          <p:nvPr/>
        </p:nvSpPr>
        <p:spPr>
          <a:xfrm>
            <a:off x="1160642" y="4497892"/>
            <a:ext cx="3825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27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Italy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27"/>
          <p:cNvSpPr/>
          <p:nvPr/>
        </p:nvSpPr>
        <p:spPr>
          <a:xfrm>
            <a:off x="6728579" y="2133575"/>
            <a:ext cx="1526700" cy="1526700"/>
          </a:xfrm>
          <a:prstGeom prst="ellipse">
            <a:avLst/>
          </a:prstGeom>
          <a:noFill/>
          <a:ln cap="flat" cmpd="sng" w="28575">
            <a:solidFill>
              <a:srgbClr val="52B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/>
        </p:nvSpPr>
        <p:spPr>
          <a:xfrm>
            <a:off x="584950" y="1066400"/>
            <a:ext cx="3431100" cy="21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We could conclude that they are lost so: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We have to make sure the chatbot works on Italian too: </a:t>
            </a:r>
            <a:r>
              <a:rPr lang="en-GB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chatbot project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Do some AB test on the chat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Measure other points of contact like calls or forms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Focus on information architecture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Actions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Italy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7" name="Google Shape;207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8450" y="1149527"/>
            <a:ext cx="4823148" cy="272950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/>
        </p:nvSpPr>
        <p:spPr>
          <a:xfrm>
            <a:off x="584950" y="236110"/>
            <a:ext cx="2892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Italy</a:t>
            </a:r>
            <a:endParaRPr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9"/>
          <p:cNvSpPr txBox="1"/>
          <p:nvPr/>
        </p:nvSpPr>
        <p:spPr>
          <a:xfrm>
            <a:off x="285750" y="271650"/>
            <a:ext cx="38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600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4" name="Google Shape;214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975" y="1366850"/>
            <a:ext cx="8907123" cy="234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9"/>
          <p:cNvSpPr txBox="1"/>
          <p:nvPr/>
        </p:nvSpPr>
        <p:spPr>
          <a:xfrm>
            <a:off x="584950" y="692203"/>
            <a:ext cx="22089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52B89E"/>
                </a:solidFill>
                <a:latin typeface="Roboto"/>
                <a:ea typeface="Roboto"/>
                <a:cs typeface="Roboto"/>
                <a:sym typeface="Roboto"/>
              </a:rPr>
              <a:t>Ideal User Flow</a:t>
            </a:r>
            <a:endParaRPr b="1">
              <a:solidFill>
                <a:srgbClr val="52B89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